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86" r:id="rId3"/>
    <p:sldId id="283" r:id="rId4"/>
    <p:sldId id="258" r:id="rId5"/>
    <p:sldId id="287" r:id="rId6"/>
    <p:sldId id="259" r:id="rId7"/>
    <p:sldId id="295" r:id="rId8"/>
    <p:sldId id="273" r:id="rId9"/>
    <p:sldId id="274" r:id="rId10"/>
    <p:sldId id="275" r:id="rId11"/>
    <p:sldId id="281" r:id="rId12"/>
    <p:sldId id="277" r:id="rId13"/>
    <p:sldId id="278" r:id="rId14"/>
    <p:sldId id="280" r:id="rId15"/>
    <p:sldId id="292" r:id="rId16"/>
    <p:sldId id="288" r:id="rId17"/>
    <p:sldId id="291" r:id="rId18"/>
    <p:sldId id="299" r:id="rId19"/>
    <p:sldId id="262" r:id="rId20"/>
    <p:sldId id="263" r:id="rId21"/>
    <p:sldId id="264" r:id="rId22"/>
    <p:sldId id="265" r:id="rId23"/>
    <p:sldId id="266" r:id="rId24"/>
    <p:sldId id="29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ED479-06FF-41A4-999A-774F4663C621}" type="datetimeFigureOut">
              <a:rPr lang="en-GB" smtClean="0"/>
              <a:pPr/>
              <a:t>02/07/2017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B3924-0472-4692-9BBD-C72027CBE9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51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B3924-0472-4692-9BBD-C72027CBE9C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008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B3924-0472-4692-9BBD-C72027CBE9C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55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B3924-0472-4692-9BBD-C72027CBE9C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3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971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349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6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44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441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6066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60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340768"/>
            <a:ext cx="9144000" cy="936104"/>
          </a:xfrm>
        </p:spPr>
        <p:txBody>
          <a:bodyPr/>
          <a:lstStyle/>
          <a:p>
            <a:r>
              <a:rPr lang="en-GB" sz="2000" dirty="0" smtClean="0"/>
              <a:t> </a:t>
            </a:r>
            <a:r>
              <a:rPr lang="en-GB" sz="2000" b="1" dirty="0"/>
              <a:t>Enhancing partnership among Africa RISING, NAFAKA and TUBORESHE CHAKULA Programs for fast-tracking delivery and scaling of agricultural technologies in </a:t>
            </a:r>
            <a:r>
              <a:rPr lang="en-GB" sz="2000" b="1" dirty="0" smtClean="0"/>
              <a:t>Tanzania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01316" y="3861048"/>
            <a:ext cx="7848872" cy="648072"/>
          </a:xfrm>
        </p:spPr>
        <p:txBody>
          <a:bodyPr/>
          <a:lstStyle/>
          <a:p>
            <a:r>
              <a:rPr lang="en-US" sz="2000" b="1" dirty="0">
                <a:latin typeface="Gill Sans"/>
              </a:rPr>
              <a:t>Audifas </a:t>
            </a:r>
            <a:r>
              <a:rPr lang="en-US" sz="2000" b="1" dirty="0" smtClean="0">
                <a:latin typeface="Gill Sans"/>
              </a:rPr>
              <a:t>Gaspar</a:t>
            </a:r>
            <a:r>
              <a:rPr lang="en-US" sz="2000" b="1" dirty="0" smtClean="0">
                <a:latin typeface="+mn-lt"/>
              </a:rPr>
              <a:t>, </a:t>
            </a:r>
            <a:r>
              <a:rPr lang="en-US" sz="2000" b="1" dirty="0"/>
              <a:t>William Mwakyami, </a:t>
            </a:r>
            <a:r>
              <a:rPr lang="en-US" sz="2000" b="1" dirty="0" smtClean="0">
                <a:latin typeface="Gill Sans"/>
              </a:rPr>
              <a:t>Ibrahim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 smtClean="0">
                <a:latin typeface="Gill Sans"/>
              </a:rPr>
              <a:t>Shabani</a:t>
            </a:r>
            <a:r>
              <a:rPr lang="en-US" sz="2000" b="1" dirty="0" smtClean="0">
                <a:latin typeface="+mn-lt"/>
              </a:rPr>
              <a:t>, </a:t>
            </a:r>
            <a:r>
              <a:rPr lang="en-US" sz="2000" b="1" dirty="0" smtClean="0"/>
              <a:t>Gabriel </a:t>
            </a:r>
            <a:r>
              <a:rPr lang="en-US" sz="2000" b="1" dirty="0"/>
              <a:t>Ndunguru, </a:t>
            </a:r>
            <a:r>
              <a:rPr lang="en-US" sz="2000" b="1" dirty="0" smtClean="0">
                <a:latin typeface="Gill Sans"/>
              </a:rPr>
              <a:t>Christopher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 smtClean="0">
                <a:latin typeface="Gill Sans"/>
              </a:rPr>
              <a:t>Mutungi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>
                <a:latin typeface="Gill Sans"/>
              </a:rPr>
              <a:t>and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>
                <a:latin typeface="Gill Sans"/>
              </a:rPr>
              <a:t>Adebayo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 smtClean="0">
                <a:latin typeface="Gill Sans"/>
              </a:rPr>
              <a:t>Abass</a:t>
            </a:r>
            <a:endParaRPr lang="en-US" sz="2000" b="1" dirty="0">
              <a:latin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8111" y="2818541"/>
            <a:ext cx="70922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>
                <a:solidFill>
                  <a:srgbClr val="C00000"/>
                </a:solidFill>
              </a:rPr>
              <a:t>Reducing food waste and </a:t>
            </a:r>
            <a:r>
              <a:rPr lang="en-GB" sz="2400" b="1" i="1" dirty="0" smtClean="0">
                <a:solidFill>
                  <a:srgbClr val="C00000"/>
                </a:solidFill>
              </a:rPr>
              <a:t>spoilage through Postharvest Management</a:t>
            </a:r>
            <a:r>
              <a:rPr lang="en-GB" sz="2400" b="1" i="1" dirty="0" smtClean="0"/>
              <a:t> 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339752" y="47379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Planning </a:t>
            </a:r>
            <a:r>
              <a:rPr lang="en-US" b="1" dirty="0"/>
              <a:t>and Review Meeting</a:t>
            </a:r>
          </a:p>
          <a:p>
            <a:pPr algn="ctr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White Sands Hotel-Dar es Salaam</a:t>
            </a:r>
          </a:p>
          <a:p>
            <a:pPr algn="ctr"/>
            <a:r>
              <a:rPr lang="en-US" b="1" dirty="0"/>
              <a:t>April 3-4, 2017</a:t>
            </a:r>
          </a:p>
        </p:txBody>
      </p:sp>
    </p:spTree>
    <p:extLst>
      <p:ext uri="{BB962C8B-B14F-4D97-AF65-F5344CB8AC3E}">
        <p14:creationId xmlns:p14="http://schemas.microsoft.com/office/powerpoint/2010/main" val="14218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412776"/>
            <a:ext cx="4864496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2.2.3	Training </a:t>
            </a:r>
            <a:r>
              <a:rPr lang="en-GB" sz="2400" b="1" dirty="0">
                <a:solidFill>
                  <a:srgbClr val="FF0000"/>
                </a:solidFill>
                <a:latin typeface="Gill Sans"/>
              </a:rPr>
              <a:t>of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community nutrition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officers</a:t>
            </a:r>
          </a:p>
          <a:p>
            <a:pPr lvl="0">
              <a:lnSpc>
                <a:spcPct val="120000"/>
              </a:lnSpc>
            </a:pPr>
            <a:endParaRPr lang="en-GB" sz="2400" dirty="0">
              <a:solidFill>
                <a:srgbClr val="FF0000"/>
              </a:solidFill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To enhance 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local capacity 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for </a:t>
            </a:r>
            <a:r>
              <a:rPr lang="en-GB" sz="2400" dirty="0">
                <a:solidFill>
                  <a:srgbClr val="2602BE"/>
                </a:solidFill>
                <a:latin typeface="Gill Sans"/>
              </a:rPr>
              <a:t>delivering nutrition 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services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Gill Sans"/>
              </a:rPr>
              <a:t>To provide adequate support to child nutrition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Gill Sans"/>
              </a:rPr>
              <a:t>Improve  household consumption </a:t>
            </a:r>
            <a:r>
              <a:rPr lang="en-GB" sz="2400" dirty="0" smtClean="0">
                <a:latin typeface="Gill Sans"/>
              </a:rPr>
              <a:t>of </a:t>
            </a:r>
            <a:r>
              <a:rPr lang="en-GB" sz="2400" dirty="0">
                <a:latin typeface="Gill Sans"/>
              </a:rPr>
              <a:t>nutrient–dense foods </a:t>
            </a:r>
            <a:endParaRPr lang="en-GB" sz="2400" dirty="0" smtClean="0">
              <a:latin typeface="Gill Sans"/>
            </a:endParaRPr>
          </a:p>
          <a:p>
            <a:pPr marL="285750" lvl="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latin typeface="Gill Sans"/>
            </a:endParaRPr>
          </a:p>
        </p:txBody>
      </p:sp>
      <p:pic>
        <p:nvPicPr>
          <p:cNvPr id="2050" name="Picture 2" descr="E:\Document\Audifas\From the desktop\nutrition photos may 2015\DSCN66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291" y="166094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79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616" y="1412776"/>
            <a:ext cx="4490666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2.2.4	Artisans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training</a:t>
            </a:r>
          </a:p>
          <a:p>
            <a:pPr>
              <a:lnSpc>
                <a:spcPct val="120000"/>
              </a:lnSpc>
            </a:pPr>
            <a:endParaRPr lang="en-GB" sz="2400" dirty="0" smtClean="0">
              <a:solidFill>
                <a:srgbClr val="FF0000"/>
              </a:solidFill>
              <a:latin typeface="Gill Sans"/>
            </a:endParaRP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2602BE"/>
                </a:solidFill>
                <a:latin typeface="Gill Sans"/>
              </a:rPr>
              <a:t>Objectives:</a:t>
            </a:r>
            <a:endParaRPr lang="en-GB" sz="2400" b="1" dirty="0">
              <a:solidFill>
                <a:srgbClr val="2602BE"/>
              </a:solidFill>
              <a:latin typeface="Gill Sans"/>
            </a:endParaRPr>
          </a:p>
          <a:p>
            <a:pPr>
              <a:lnSpc>
                <a:spcPct val="120000"/>
              </a:lnSpc>
            </a:pPr>
            <a:endParaRPr lang="en-GB" sz="2400" dirty="0" smtClean="0">
              <a:latin typeface="Gill Sans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Equip local ‘</a:t>
            </a:r>
            <a:r>
              <a:rPr lang="en-GB" sz="2400" i="1" dirty="0">
                <a:latin typeface="Gill Sans"/>
              </a:rPr>
              <a:t>fundis</a:t>
            </a:r>
            <a:r>
              <a:rPr lang="en-GB" sz="2400" dirty="0">
                <a:latin typeface="Gill Sans"/>
              </a:rPr>
              <a:t>’ </a:t>
            </a:r>
            <a:r>
              <a:rPr lang="en-GB" sz="2400" dirty="0" smtClean="0">
                <a:latin typeface="Gill Sans"/>
              </a:rPr>
              <a:t>the knowledge to </a:t>
            </a:r>
            <a:r>
              <a:rPr lang="en-GB" sz="2400" dirty="0" smtClean="0">
                <a:latin typeface="Gill Sans"/>
              </a:rPr>
              <a:t>provide </a:t>
            </a:r>
            <a:r>
              <a:rPr lang="en-GB" sz="2400" dirty="0">
                <a:latin typeface="Gill Sans"/>
              </a:rPr>
              <a:t>maintenance services </a:t>
            </a:r>
            <a:r>
              <a:rPr lang="en-GB" sz="2400" dirty="0" smtClean="0">
                <a:latin typeface="Gill Sans"/>
              </a:rPr>
              <a:t>to the farmers </a:t>
            </a:r>
            <a:r>
              <a:rPr lang="en-GB" sz="2400" dirty="0">
                <a:latin typeface="Gill Sans"/>
              </a:rPr>
              <a:t>and other users of the </a:t>
            </a:r>
            <a:r>
              <a:rPr lang="en-GB" sz="2400" dirty="0" smtClean="0">
                <a:latin typeface="Gill Sans"/>
              </a:rPr>
              <a:t>machines.</a:t>
            </a:r>
            <a:endParaRPr lang="en-GB" sz="2400" dirty="0">
              <a:latin typeface="Gill Sans"/>
            </a:endParaRPr>
          </a:p>
        </p:txBody>
      </p:sp>
      <p:pic>
        <p:nvPicPr>
          <p:cNvPr id="4" name="Picture 5" descr="C:\Users\Haman\Desktop\ARTISAN TRAINING MOR\IMG_5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282" y="1412776"/>
            <a:ext cx="448369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7628" y="5445224"/>
            <a:ext cx="8705548" cy="1381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To </a:t>
            </a:r>
            <a:r>
              <a:rPr lang="en-GB" sz="2400" dirty="0" smtClean="0">
                <a:latin typeface="Gill Sans"/>
              </a:rPr>
              <a:t>link the farmers’ groups and local artisans to the equipment supplier for more effective after </a:t>
            </a:r>
            <a:r>
              <a:rPr lang="en-GB" sz="2400" dirty="0">
                <a:latin typeface="Gill Sans"/>
              </a:rPr>
              <a:t>sale service </a:t>
            </a:r>
            <a:r>
              <a:rPr lang="en-GB" sz="2400" dirty="0" smtClean="0">
                <a:latin typeface="Gill Sans"/>
              </a:rPr>
              <a:t>in </a:t>
            </a:r>
            <a:r>
              <a:rPr lang="en-GB" sz="2400" dirty="0">
                <a:latin typeface="Gill Sans"/>
              </a:rPr>
              <a:t>the project locations.</a:t>
            </a:r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1842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" y="1412776"/>
            <a:ext cx="5583819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2.3	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Introduce warehouse storage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	practices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 </a:t>
            </a:r>
            <a:endParaRPr lang="en-GB" sz="2400" dirty="0">
              <a:solidFill>
                <a:srgbClr val="FF0000"/>
              </a:solidFill>
              <a:latin typeface="Gill Sans"/>
            </a:endParaRPr>
          </a:p>
          <a:p>
            <a:pPr>
              <a:lnSpc>
                <a:spcPct val="120000"/>
              </a:lnSpc>
            </a:pP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To establish a </a:t>
            </a:r>
            <a:r>
              <a:rPr lang="en-GB" sz="2400" dirty="0">
                <a:latin typeface="Gill Sans"/>
              </a:rPr>
              <a:t>platform in which </a:t>
            </a:r>
            <a:r>
              <a:rPr lang="en-GB" sz="2400" dirty="0" smtClean="0">
                <a:latin typeface="Gill Sans"/>
              </a:rPr>
              <a:t>more farmers </a:t>
            </a:r>
            <a:r>
              <a:rPr lang="en-GB" sz="2400" dirty="0">
                <a:latin typeface="Gill Sans"/>
              </a:rPr>
              <a:t>would </a:t>
            </a:r>
            <a:r>
              <a:rPr lang="en-GB" sz="2400" dirty="0" smtClean="0">
                <a:latin typeface="Gill Sans"/>
              </a:rPr>
              <a:t>learn </a:t>
            </a:r>
            <a:r>
              <a:rPr lang="en-GB" sz="2400" dirty="0">
                <a:latin typeface="Gill Sans"/>
              </a:rPr>
              <a:t>the effectiveness and </a:t>
            </a:r>
            <a:r>
              <a:rPr lang="en-GB" sz="2400" dirty="0" smtClean="0">
                <a:latin typeface="Gill Sans"/>
              </a:rPr>
              <a:t>observe the benefits </a:t>
            </a:r>
            <a:r>
              <a:rPr lang="en-GB" sz="2400" dirty="0">
                <a:latin typeface="Gill Sans"/>
              </a:rPr>
              <a:t>of improved postharvest </a:t>
            </a:r>
            <a:r>
              <a:rPr lang="en-GB" sz="2400" dirty="0" smtClean="0">
                <a:latin typeface="Gill Sans"/>
              </a:rPr>
              <a:t>storage methods.</a:t>
            </a: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 A </a:t>
            </a:r>
            <a:r>
              <a:rPr lang="en-GB" sz="2400" dirty="0" smtClean="0">
                <a:latin typeface="Gill Sans"/>
              </a:rPr>
              <a:t>short video </a:t>
            </a:r>
            <a:r>
              <a:rPr lang="en-GB" sz="2400" dirty="0" smtClean="0">
                <a:latin typeface="Gill Sans"/>
              </a:rPr>
              <a:t>of farmers examining the quality of maize after 6 month storage (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available with Africa RISING communication team</a:t>
            </a:r>
            <a:r>
              <a:rPr lang="en-GB" sz="2400" dirty="0" smtClean="0">
                <a:latin typeface="Gill Sans"/>
              </a:rPr>
              <a:t>)</a:t>
            </a:r>
            <a:endParaRPr lang="en-GB" sz="2400" dirty="0">
              <a:latin typeface="Gill Sans"/>
            </a:endParaRPr>
          </a:p>
        </p:txBody>
      </p:sp>
      <p:pic>
        <p:nvPicPr>
          <p:cNvPr id="4098" name="Picture 2" descr="E:\Document\Audifas\From the desktop\Postharvest photos\DSCN7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819" y="1578495"/>
            <a:ext cx="3575322" cy="268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7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069" y="1484784"/>
            <a:ext cx="4855979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2.4	Agricultural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exhibitions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and sensitization meetings</a:t>
            </a:r>
          </a:p>
          <a:p>
            <a:pPr>
              <a:lnSpc>
                <a:spcPct val="120000"/>
              </a:lnSpc>
            </a:pPr>
            <a:endParaRPr lang="en-GB" sz="24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An </a:t>
            </a:r>
            <a:r>
              <a:rPr lang="en-GB" sz="2400" dirty="0">
                <a:latin typeface="Gill Sans"/>
              </a:rPr>
              <a:t>annual </a:t>
            </a:r>
            <a:r>
              <a:rPr lang="en-GB" sz="2400" dirty="0" smtClean="0">
                <a:latin typeface="Gill Sans"/>
              </a:rPr>
              <a:t>event </a:t>
            </a:r>
            <a:r>
              <a:rPr lang="en-GB" sz="2400" dirty="0" smtClean="0">
                <a:latin typeface="Gill Sans"/>
              </a:rPr>
              <a:t>to </a:t>
            </a:r>
            <a:r>
              <a:rPr lang="en-GB" sz="2400" dirty="0">
                <a:latin typeface="Gill Sans"/>
              </a:rPr>
              <a:t>promote agricultural interventions by the wider farming community in Tanzania. </a:t>
            </a:r>
            <a:endParaRPr lang="en-GB" sz="2400" dirty="0" smtClean="0">
              <a:latin typeface="Gill Sans"/>
            </a:endParaRPr>
          </a:p>
        </p:txBody>
      </p:sp>
      <p:pic>
        <p:nvPicPr>
          <p:cNvPr id="5122" name="Picture 2" descr="E:\Document\AfricaRising II\NANE NANE\20160805_1033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05095"/>
            <a:ext cx="3987534" cy="22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2" y="4725144"/>
            <a:ext cx="838639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To </a:t>
            </a:r>
            <a:r>
              <a:rPr lang="en-GB" sz="2400" dirty="0">
                <a:latin typeface="Gill Sans"/>
              </a:rPr>
              <a:t>showcase the </a:t>
            </a:r>
            <a:r>
              <a:rPr lang="en-GB" sz="2400" dirty="0" smtClean="0">
                <a:latin typeface="Gill Sans"/>
              </a:rPr>
              <a:t>postharvest technologies </a:t>
            </a:r>
            <a:r>
              <a:rPr lang="en-GB" sz="2400" dirty="0">
                <a:latin typeface="Gill Sans"/>
              </a:rPr>
              <a:t>being promoted under the </a:t>
            </a:r>
            <a:r>
              <a:rPr lang="en-GB" sz="2400" dirty="0" smtClean="0">
                <a:latin typeface="Gill Sans"/>
              </a:rPr>
              <a:t>project.</a:t>
            </a:r>
            <a:endParaRPr lang="en-GB" sz="24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To </a:t>
            </a:r>
            <a:r>
              <a:rPr lang="en-GB" sz="2400" dirty="0">
                <a:latin typeface="Gill Sans"/>
              </a:rPr>
              <a:t>get more farmers and other stakeholders </a:t>
            </a:r>
            <a:r>
              <a:rPr lang="en-GB" sz="2400" dirty="0" smtClean="0">
                <a:latin typeface="Gill Sans"/>
              </a:rPr>
              <a:t>exposed to the technologies.</a:t>
            </a:r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94405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5601" y="1700808"/>
            <a:ext cx="4532423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Sensitization meetings in </a:t>
            </a:r>
            <a:r>
              <a:rPr lang="en-GB" sz="2400" dirty="0" smtClean="0">
                <a:latin typeface="Gill Sans"/>
              </a:rPr>
              <a:t>newly selected villages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To </a:t>
            </a:r>
            <a:r>
              <a:rPr lang="en-GB" sz="2400" dirty="0" smtClean="0">
                <a:latin typeface="Gill Sans"/>
              </a:rPr>
              <a:t>introduce the </a:t>
            </a:r>
            <a:r>
              <a:rPr lang="en-GB" sz="2400" dirty="0">
                <a:latin typeface="Gill Sans"/>
              </a:rPr>
              <a:t>project and its objectives to the farmers and other </a:t>
            </a:r>
            <a:r>
              <a:rPr lang="en-GB" sz="2400" dirty="0" smtClean="0">
                <a:latin typeface="Gill Sans"/>
              </a:rPr>
              <a:t>stakeholders</a:t>
            </a:r>
            <a:r>
              <a:rPr lang="en-GB" sz="2400" dirty="0" smtClean="0">
                <a:latin typeface="Gill Sans"/>
              </a:rPr>
              <a:t>.</a:t>
            </a:r>
            <a:endParaRPr lang="en-GB" sz="2400" dirty="0" smtClean="0">
              <a:latin typeface="Gill Sans"/>
            </a:endParaRPr>
          </a:p>
        </p:txBody>
      </p:sp>
      <p:pic>
        <p:nvPicPr>
          <p:cNvPr id="3074" name="Picture 2" descr="E:\Document\Audifas\From the desktop\P\20161122_1557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063" y="1916832"/>
            <a:ext cx="396844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8032" y="4725144"/>
            <a:ext cx="788436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 To create awareness and prepare the farmers for the next season’s postharvest activities.</a:t>
            </a:r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7892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052" y="1412776"/>
            <a:ext cx="8957948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2.5	Strategy Planning meetings with Partners</a:t>
            </a:r>
          </a:p>
          <a:p>
            <a:pPr>
              <a:lnSpc>
                <a:spcPct val="120000"/>
              </a:lnSpc>
            </a:pP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NAFAKA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: </a:t>
            </a:r>
            <a:endParaRPr lang="en-GB" sz="2400" dirty="0" smtClean="0">
              <a:solidFill>
                <a:srgbClr val="2602BE"/>
              </a:solidFill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New scaling strategies </a:t>
            </a:r>
            <a:r>
              <a:rPr lang="en-GB" sz="2400" dirty="0">
                <a:latin typeface="Gill Sans"/>
              </a:rPr>
              <a:t>for </a:t>
            </a:r>
            <a:r>
              <a:rPr lang="en-GB" sz="2400" dirty="0" smtClean="0">
                <a:latin typeface="Gill Sans"/>
              </a:rPr>
              <a:t>improved postharvest technologies</a:t>
            </a:r>
            <a:r>
              <a:rPr lang="en-GB" sz="2400" dirty="0" smtClean="0">
                <a:latin typeface="Gill Sans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Ensure the sustainability of supply and </a:t>
            </a:r>
            <a:r>
              <a:rPr lang="en-GB" sz="2400" dirty="0" smtClean="0">
                <a:latin typeface="Gill Sans"/>
              </a:rPr>
              <a:t>use </a:t>
            </a:r>
            <a:r>
              <a:rPr lang="en-GB" sz="2400" dirty="0" smtClean="0">
                <a:latin typeface="Gill Sans"/>
              </a:rPr>
              <a:t>of the technologies </a:t>
            </a:r>
            <a:r>
              <a:rPr lang="en-GB" sz="2400" dirty="0">
                <a:latin typeface="Gill Sans"/>
              </a:rPr>
              <a:t>in the project </a:t>
            </a:r>
            <a:r>
              <a:rPr lang="en-GB" sz="2400" dirty="0" smtClean="0">
                <a:latin typeface="Gill Sans"/>
              </a:rPr>
              <a:t>locations (</a:t>
            </a:r>
            <a:r>
              <a:rPr lang="en-GB" sz="2400" dirty="0" smtClean="0">
                <a:solidFill>
                  <a:srgbClr val="2602BE"/>
                </a:solidFill>
                <a:latin typeface="Gill Sans"/>
              </a:rPr>
              <a:t>through VBAA</a:t>
            </a:r>
            <a:r>
              <a:rPr lang="en-GB" sz="2400" dirty="0" smtClean="0">
                <a:latin typeface="Gill Sans"/>
              </a:rPr>
              <a:t>).</a:t>
            </a: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 smtClean="0">
              <a:latin typeface="Gill Sans"/>
            </a:endParaRP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2602BE"/>
                </a:solidFill>
                <a:latin typeface="Gill Sans"/>
              </a:rPr>
              <a:t>A to Z Textile Mills Ltd: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 Establish new supply channels for hermetic storage bags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 smtClean="0">
              <a:latin typeface="Gill Sans"/>
            </a:endParaRP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2602BE"/>
                </a:solidFill>
                <a:latin typeface="Gill Sans"/>
              </a:rPr>
              <a:t>Poly machinery: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Strengthen network of distributors of machines &amp; spare parts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Ensure after-sale services and support to local </a:t>
            </a:r>
            <a:r>
              <a:rPr lang="en-GB" sz="2400" i="1" dirty="0" smtClean="0">
                <a:latin typeface="Gill Sans"/>
              </a:rPr>
              <a:t>fundis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812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1478971"/>
            <a:ext cx="504056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2.6	P</a:t>
            </a:r>
            <a:r>
              <a:rPr lang="en-GB" sz="2400" dirty="0" smtClean="0">
                <a:solidFill>
                  <a:srgbClr val="FF0000"/>
                </a:solidFill>
                <a:latin typeface="Gill Sans"/>
              </a:rPr>
              <a:t>ostharvest Management  and </a:t>
            </a:r>
            <a:r>
              <a:rPr lang="en-GB" sz="2400" dirty="0" smtClean="0">
                <a:solidFill>
                  <a:srgbClr val="FF0000"/>
                </a:solidFill>
                <a:latin typeface="Gill Sans"/>
              </a:rPr>
              <a:t>Nutrition </a:t>
            </a:r>
            <a:r>
              <a:rPr lang="en-GB" sz="2400" dirty="0" smtClean="0">
                <a:solidFill>
                  <a:srgbClr val="FF0000"/>
                </a:solidFill>
                <a:latin typeface="Gill Sans"/>
              </a:rPr>
              <a:t>Manuals:</a:t>
            </a:r>
          </a:p>
          <a:p>
            <a:pPr>
              <a:lnSpc>
                <a:spcPct val="120000"/>
              </a:lnSpc>
            </a:pPr>
            <a:endParaRPr lang="en-GB" sz="2400" dirty="0">
              <a:latin typeface="Gill Sans"/>
            </a:endParaRPr>
          </a:p>
          <a:p>
            <a:pPr>
              <a:lnSpc>
                <a:spcPct val="120000"/>
              </a:lnSpc>
            </a:pPr>
            <a:r>
              <a:rPr lang="en-GB" sz="2400" dirty="0" smtClean="0">
                <a:solidFill>
                  <a:srgbClr val="FF0000"/>
                </a:solidFill>
                <a:latin typeface="Gill Sans"/>
              </a:rPr>
              <a:t>2.6.1 </a:t>
            </a:r>
            <a:r>
              <a:rPr lang="en-GB" sz="2400" dirty="0" smtClean="0">
                <a:latin typeface="Gill Sans"/>
              </a:rPr>
              <a:t>Postharvest management manuals focus on improved handling technologies for  </a:t>
            </a:r>
            <a:r>
              <a:rPr lang="en-GB" sz="2400" dirty="0">
                <a:latin typeface="Gill Sans"/>
              </a:rPr>
              <a:t>maize and </a:t>
            </a:r>
            <a:r>
              <a:rPr lang="en-GB" sz="2400" dirty="0" smtClean="0">
                <a:latin typeface="Gill Sans"/>
              </a:rPr>
              <a:t>legumes. </a:t>
            </a:r>
            <a:endParaRPr lang="en-GB" sz="2400" dirty="0" smtClean="0">
              <a:latin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79912" y="4653136"/>
            <a:ext cx="5364088" cy="230832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2602BE"/>
                </a:solidFill>
                <a:latin typeface="Gill Sans"/>
              </a:rPr>
              <a:t>Topics:</a:t>
            </a:r>
            <a:endParaRPr lang="en-US" sz="2400" dirty="0" smtClean="0">
              <a:solidFill>
                <a:srgbClr val="2602BE"/>
              </a:solidFill>
              <a:latin typeface="Gill Sa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Gill Sans"/>
              </a:rPr>
              <a:t>Harvesting,</a:t>
            </a:r>
            <a:endParaRPr lang="en-US" sz="2400" dirty="0">
              <a:latin typeface="Gill Sa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Gill Sans"/>
              </a:rPr>
              <a:t>Drying, </a:t>
            </a:r>
            <a:r>
              <a:rPr lang="en-US" sz="2400" dirty="0" smtClean="0">
                <a:latin typeface="Gill Sans"/>
              </a:rPr>
              <a:t>and Threshing/Shelling</a:t>
            </a:r>
            <a:r>
              <a:rPr lang="en-US" sz="2400" dirty="0">
                <a:latin typeface="Gill Sans"/>
              </a:rPr>
              <a:t>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Gill Sans"/>
              </a:rPr>
              <a:t>Storage </a:t>
            </a:r>
            <a:r>
              <a:rPr lang="en-US" sz="2400" dirty="0" smtClean="0">
                <a:latin typeface="Gill Sans"/>
              </a:rPr>
              <a:t>practices &amp; losses,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Gill Sans"/>
              </a:rPr>
              <a:t>Storage </a:t>
            </a:r>
            <a:r>
              <a:rPr lang="en-US" sz="2400" dirty="0">
                <a:latin typeface="Gill Sans"/>
              </a:rPr>
              <a:t>facilities </a:t>
            </a:r>
            <a:endParaRPr lang="en-US" sz="2400" dirty="0" smtClean="0">
              <a:latin typeface="Gill Sa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Gill Sans"/>
              </a:rPr>
              <a:t> </a:t>
            </a:r>
            <a:r>
              <a:rPr lang="en-US" sz="2400" dirty="0">
                <a:latin typeface="Gill Sans"/>
              </a:rPr>
              <a:t>Pillars of good storage</a:t>
            </a:r>
            <a:endParaRPr lang="en-GB" sz="2400" dirty="0">
              <a:latin typeface="Gill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45958" y="1196752"/>
            <a:ext cx="2770496" cy="3201665"/>
            <a:chOff x="6045958" y="1196752"/>
            <a:chExt cx="2770496" cy="3201665"/>
          </a:xfrm>
        </p:grpSpPr>
        <p:pic>
          <p:nvPicPr>
            <p:cNvPr id="2050" name="Picture 2" descr="C:\Users\Haman\Desktop\PHM Manual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3" t="2786" r="3413" b="8674"/>
            <a:stretch/>
          </p:blipFill>
          <p:spPr bwMode="auto">
            <a:xfrm>
              <a:off x="6045958" y="1196752"/>
              <a:ext cx="2770496" cy="320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 rot="19739669">
              <a:off x="6094407" y="1700001"/>
              <a:ext cx="9862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Blackadder ITC" panose="04020505051007020D02" pitchFamily="82" charset="0"/>
                </a:rPr>
                <a:t>Draft</a:t>
              </a:r>
              <a:endParaRPr lang="en-GB" sz="2400" b="1" dirty="0">
                <a:solidFill>
                  <a:srgbClr val="FF0000"/>
                </a:solidFill>
                <a:latin typeface="Blackadder ITC" panose="04020505051007020D02" pitchFamily="82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50802" y="3804113"/>
              <a:ext cx="131970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2400" b="1" dirty="0">
                <a:solidFill>
                  <a:srgbClr val="FF0000"/>
                </a:solidFill>
                <a:latin typeface="Blackadder ITC" panose="0402050505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73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3175457"/>
            <a:ext cx="525658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A </a:t>
            </a:r>
            <a:r>
              <a:rPr lang="en-GB" sz="2400" dirty="0">
                <a:latin typeface="Gill Sans"/>
              </a:rPr>
              <a:t>recipe book on utilization of available locally produced crops for making nutrient-dense foods for good nutrition </a:t>
            </a:r>
            <a:r>
              <a:rPr lang="en-GB" sz="2400" dirty="0" smtClean="0">
                <a:latin typeface="Gill Sans"/>
              </a:rPr>
              <a:t>was developed</a:t>
            </a:r>
            <a:r>
              <a:rPr lang="en-GB" sz="2400" dirty="0" smtClean="0">
                <a:latin typeface="Gill Sans"/>
              </a:rPr>
              <a:t>.</a:t>
            </a:r>
          </a:p>
          <a:p>
            <a:pPr>
              <a:lnSpc>
                <a:spcPct val="120000"/>
              </a:lnSpc>
            </a:pPr>
            <a:endParaRPr lang="en-GB" sz="2400" dirty="0" smtClean="0">
              <a:latin typeface="Gill Sans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Target group: Children </a:t>
            </a:r>
            <a:r>
              <a:rPr lang="en-GB" sz="2400" dirty="0">
                <a:latin typeface="Gill Sans"/>
              </a:rPr>
              <a:t>aged 6-9 months, 10-12 months, 1-2 years, lactating mothers and the </a:t>
            </a:r>
            <a:r>
              <a:rPr lang="en-GB" sz="2400" dirty="0" smtClean="0">
                <a:latin typeface="Gill Sans"/>
              </a:rPr>
              <a:t>elderly. </a:t>
            </a:r>
            <a:endParaRPr lang="en-GB" sz="2400" dirty="0">
              <a:latin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412776"/>
            <a:ext cx="612068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>
                <a:solidFill>
                  <a:srgbClr val="FF0000"/>
                </a:solidFill>
                <a:latin typeface="Gill Sans"/>
              </a:rPr>
              <a:t>2.6.2 </a:t>
            </a:r>
            <a:r>
              <a:rPr lang="en-GB" sz="2400" dirty="0" smtClean="0">
                <a:latin typeface="Gill Sans"/>
              </a:rPr>
              <a:t>Nutrition manuals </a:t>
            </a:r>
            <a:r>
              <a:rPr lang="en-GB" sz="2400" dirty="0" smtClean="0">
                <a:latin typeface="Gill Sans"/>
              </a:rPr>
              <a:t>were developed to provide </a:t>
            </a:r>
            <a:r>
              <a:rPr lang="en-GB" sz="2400" dirty="0" smtClean="0">
                <a:latin typeface="Gill Sans"/>
              </a:rPr>
              <a:t>guidelines </a:t>
            </a:r>
            <a:r>
              <a:rPr lang="en-GB" sz="2400" dirty="0">
                <a:latin typeface="Gill Sans"/>
              </a:rPr>
              <a:t>on how to deliver nutrition services to the target </a:t>
            </a:r>
            <a:r>
              <a:rPr lang="en-GB" sz="2400" dirty="0" smtClean="0">
                <a:latin typeface="Gill Sans"/>
              </a:rPr>
              <a:t>groups </a:t>
            </a:r>
            <a:endParaRPr lang="en-GB" sz="2400" dirty="0">
              <a:latin typeface="Gill San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841580" y="3456637"/>
            <a:ext cx="2474836" cy="3284731"/>
            <a:chOff x="4860032" y="1152381"/>
            <a:chExt cx="2474836" cy="3284731"/>
          </a:xfrm>
        </p:grpSpPr>
        <p:pic>
          <p:nvPicPr>
            <p:cNvPr id="6146" name="Picture 2" descr="C:\Users\Haman\Desktop\Booklet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35"/>
            <a:stretch/>
          </p:blipFill>
          <p:spPr bwMode="auto">
            <a:xfrm>
              <a:off x="4860032" y="1152381"/>
              <a:ext cx="2351302" cy="32847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19739669">
              <a:off x="6348642" y="1849832"/>
              <a:ext cx="9862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Blackadder ITC" panose="04020505051007020D02" pitchFamily="82" charset="0"/>
                </a:rPr>
                <a:t>Draft</a:t>
              </a:r>
              <a:endParaRPr lang="en-GB" sz="2400" b="1" dirty="0">
                <a:solidFill>
                  <a:srgbClr val="FF0000"/>
                </a:solidFill>
                <a:latin typeface="Blackadder ITC" panose="04020505051007020D02" pitchFamily="82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624611" y="1052736"/>
            <a:ext cx="2483893" cy="2723215"/>
            <a:chOff x="6624611" y="1052736"/>
            <a:chExt cx="2483893" cy="2723215"/>
          </a:xfrm>
        </p:grpSpPr>
        <p:pic>
          <p:nvPicPr>
            <p:cNvPr id="1026" name="Picture 2" descr="C:\Users\Haman\Desktop\Booklet2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67" t="5407" r="6583" b="29169"/>
            <a:stretch/>
          </p:blipFill>
          <p:spPr bwMode="auto">
            <a:xfrm>
              <a:off x="6624611" y="1052736"/>
              <a:ext cx="2483893" cy="272321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 rot="19739669">
              <a:off x="6854106" y="1993846"/>
              <a:ext cx="9862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latin typeface="Blackadder ITC" panose="04020505051007020D02" pitchFamily="82" charset="0"/>
                </a:rPr>
                <a:t>Draft</a:t>
              </a:r>
              <a:endParaRPr lang="en-GB" sz="2400" b="1" dirty="0">
                <a:solidFill>
                  <a:srgbClr val="FF0000"/>
                </a:solidFill>
                <a:latin typeface="Blackadder ITC" panose="0402050505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9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13770"/>
              </p:ext>
            </p:extLst>
          </p:nvPr>
        </p:nvGraphicFramePr>
        <p:xfrm>
          <a:off x="179512" y="1484784"/>
          <a:ext cx="8712967" cy="5300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05812"/>
                <a:gridCol w="751118"/>
                <a:gridCol w="901341"/>
                <a:gridCol w="634417"/>
                <a:gridCol w="936104"/>
                <a:gridCol w="682833"/>
                <a:gridCol w="901342"/>
              </a:tblGrid>
              <a:tr h="106615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 dirty="0">
                          <a:effectLst/>
                        </a:rPr>
                        <a:t>Indicator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2014/2015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2015/2016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2016/2017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9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 dirty="0">
                          <a:effectLst/>
                        </a:rPr>
                        <a:t>Target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 dirty="0">
                          <a:effectLst/>
                        </a:rPr>
                        <a:t>Achieved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Target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Achieved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Target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800" u="none" strike="noStrike">
                          <a:effectLst/>
                        </a:rPr>
                        <a:t>Achieved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870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 dirty="0">
                          <a:effectLst/>
                        </a:rPr>
                        <a:t>Number of farmers and others who have applied new technologies or management practices as a result of USG assistance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625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 dirty="0">
                          <a:effectLst/>
                        </a:rPr>
                        <a:t>700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 dirty="0">
                          <a:effectLst/>
                        </a:rPr>
                        <a:t>822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580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 dirty="0">
                          <a:effectLst/>
                        </a:rPr>
                        <a:t>Number of individuals who have received USG supported short-term agricultural sector productivity or food security training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430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652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4,000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182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8835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Number of food security private enterprises (for profit), producers organizations, water users associations, women's groups, trade and business associations, and community-based organizations (CBOs) receiving USG assistance 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16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30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47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741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Number of rural households benefiting directly from USG interventions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775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800" u="none" strike="noStrike">
                          <a:effectLst/>
                        </a:rPr>
                        <a:t>255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300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260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>
                          <a:effectLst/>
                        </a:rPr>
                        <a:t>2,500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800" u="none" strike="noStrike" dirty="0">
                          <a:effectLst/>
                        </a:rPr>
                        <a:t>809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3439" marR="3439" marT="343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 Placeholder 1"/>
          <p:cNvSpPr txBox="1">
            <a:spLocks/>
          </p:cNvSpPr>
          <p:nvPr/>
        </p:nvSpPr>
        <p:spPr>
          <a:xfrm>
            <a:off x="152918" y="764704"/>
            <a:ext cx="8811570" cy="648072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/>
            <a:r>
              <a:rPr lang="en-US" dirty="0" smtClean="0"/>
              <a:t>Targets and number reached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4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1772816"/>
            <a:ext cx="7848872" cy="432048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Labour saving </a:t>
            </a:r>
            <a:r>
              <a:rPr lang="en-GB" sz="2400" dirty="0" smtClean="0"/>
              <a:t>technologies, improved drying </a:t>
            </a:r>
            <a:r>
              <a:rPr lang="en-GB" sz="2400" dirty="0" smtClean="0"/>
              <a:t>facilities and hermetic </a:t>
            </a:r>
            <a:r>
              <a:rPr lang="en-GB" sz="2400" dirty="0" smtClean="0"/>
              <a:t>storage bags </a:t>
            </a:r>
            <a:r>
              <a:rPr lang="en-GB" sz="2400" dirty="0" smtClean="0"/>
              <a:t>are widely used by the farmers, helping to </a:t>
            </a:r>
            <a:r>
              <a:rPr lang="en-GB" sz="2400" dirty="0"/>
              <a:t>reduce food losses </a:t>
            </a:r>
            <a:r>
              <a:rPr lang="en-GB" sz="2400" dirty="0" smtClean="0"/>
              <a:t>and labour </a:t>
            </a:r>
            <a:r>
              <a:rPr lang="en-GB" sz="2400" dirty="0" smtClean="0"/>
              <a:t>inputs by women. </a:t>
            </a:r>
          </a:p>
          <a:p>
            <a:pPr>
              <a:lnSpc>
                <a:spcPct val="120000"/>
              </a:lnSpc>
            </a:pPr>
            <a:endParaRPr lang="en-GB" sz="1200" dirty="0" smtClean="0"/>
          </a:p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 smtClean="0"/>
              <a:t>Nutrition </a:t>
            </a:r>
            <a:r>
              <a:rPr lang="en-US" sz="2400" dirty="0" smtClean="0"/>
              <a:t>service providers </a:t>
            </a:r>
            <a:r>
              <a:rPr lang="en-US" sz="2400" dirty="0" smtClean="0"/>
              <a:t>are currently helping households to increase child nutrition through increased consumption of nutrient-dense foods. </a:t>
            </a:r>
          </a:p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1200" dirty="0"/>
          </a:p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 smtClean="0"/>
              <a:t>Households in some project areas have increased access to mineral- and vitamin-fortified maize flour.</a:t>
            </a:r>
            <a:endParaRPr lang="en-US" sz="2400" dirty="0" smtClean="0"/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836712"/>
            <a:ext cx="9144000" cy="838200"/>
          </a:xfrm>
        </p:spPr>
        <p:txBody>
          <a:bodyPr/>
          <a:lstStyle/>
          <a:p>
            <a:pPr algn="ctr"/>
            <a:r>
              <a:rPr lang="en-US" dirty="0"/>
              <a:t>Key </a:t>
            </a:r>
            <a:r>
              <a:rPr lang="en-US" dirty="0" smtClean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27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40768"/>
            <a:ext cx="9144000" cy="838200"/>
          </a:xfrm>
        </p:spPr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9184" y="2704852"/>
            <a:ext cx="4078800" cy="30600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Key activities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Targets &amp; number reached</a:t>
            </a:r>
            <a:endParaRPr lang="en-GB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Key </a:t>
            </a:r>
            <a:r>
              <a:rPr lang="en-US" sz="2400" dirty="0" smtClean="0"/>
              <a:t>Results</a:t>
            </a:r>
            <a:endParaRPr lang="en-GB" sz="24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sz="2400" dirty="0" smtClean="0"/>
              <a:t>Partners </a:t>
            </a:r>
            <a:r>
              <a:rPr lang="en-US" sz="2400" dirty="0" smtClean="0"/>
              <a:t>&amp; their roles</a:t>
            </a:r>
            <a:endParaRPr lang="en-GB" sz="2400" dirty="0" smtClean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Challenges </a:t>
            </a:r>
            <a:r>
              <a:rPr lang="en-US" sz="2400" dirty="0"/>
              <a:t>and </a:t>
            </a:r>
            <a:r>
              <a:rPr lang="en-US" sz="2400" dirty="0" smtClean="0"/>
              <a:t>constraints</a:t>
            </a:r>
            <a:endParaRPr lang="en-GB" sz="24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Lessons </a:t>
            </a:r>
            <a:r>
              <a:rPr lang="en-US" sz="2400" dirty="0" smtClean="0"/>
              <a:t>Learned.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400" dirty="0" smtClean="0"/>
              <a:t>Exit Actions </a:t>
            </a:r>
            <a:endParaRPr lang="en-GB" sz="2400" dirty="0">
              <a:solidFill>
                <a:srgbClr val="C00000"/>
              </a:solidFill>
            </a:endParaRPr>
          </a:p>
        </p:txBody>
      </p:sp>
      <p:pic>
        <p:nvPicPr>
          <p:cNvPr id="6" name="Picture 3" descr="G:\DCIM\129___07\IMG_50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472" y="2719054"/>
            <a:ext cx="4080000" cy="306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7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8032" y="764704"/>
            <a:ext cx="7772400" cy="838200"/>
          </a:xfrm>
        </p:spPr>
        <p:txBody>
          <a:bodyPr/>
          <a:lstStyle/>
          <a:p>
            <a:pPr algn="ctr"/>
            <a:r>
              <a:rPr lang="en-GB" dirty="0" smtClean="0"/>
              <a:t>Partners </a:t>
            </a:r>
            <a:r>
              <a:rPr lang="en-US" dirty="0" smtClean="0"/>
              <a:t>&amp; </a:t>
            </a:r>
            <a:r>
              <a:rPr lang="en-US" dirty="0" smtClean="0">
                <a:solidFill>
                  <a:srgbClr val="FF0000"/>
                </a:solidFill>
              </a:rPr>
              <a:t>roles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1484784"/>
            <a:ext cx="8928992" cy="537321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buSzPct val="99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NAFAKA: </a:t>
            </a:r>
            <a:r>
              <a:rPr lang="en-GB" sz="2400" dirty="0" smtClean="0">
                <a:solidFill>
                  <a:srgbClr val="FF0000"/>
                </a:solidFill>
                <a:latin typeface="+mn-lt"/>
              </a:rPr>
              <a:t>Implementation</a:t>
            </a:r>
            <a:endParaRPr lang="en-GB" sz="2400" dirty="0" smtClean="0">
              <a:solidFill>
                <a:srgbClr val="FF0000"/>
              </a:solidFill>
              <a:latin typeface="+mn-lt"/>
            </a:endParaRPr>
          </a:p>
          <a:p>
            <a:pPr marL="457200" indent="-342900">
              <a:buSzPct val="99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Local Government Authorities: </a:t>
            </a:r>
            <a:r>
              <a:rPr lang="en-GB" sz="2400" dirty="0" smtClean="0">
                <a:solidFill>
                  <a:srgbClr val="FF0000"/>
                </a:solidFill>
                <a:latin typeface="+mn-lt"/>
              </a:rPr>
              <a:t>Farmers organization, logistics, extension services</a:t>
            </a:r>
          </a:p>
          <a:p>
            <a:pPr marL="457200" indent="-342900">
              <a:buSzPct val="99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Poly Machinery: </a:t>
            </a:r>
            <a:r>
              <a:rPr lang="en-GB" sz="2400" dirty="0" smtClean="0">
                <a:solidFill>
                  <a:srgbClr val="FF0000"/>
                </a:solidFill>
                <a:latin typeface="+mn-lt"/>
              </a:rPr>
              <a:t>Supply of machines/spare parts and support for maintenance and repair services</a:t>
            </a:r>
            <a:endParaRPr lang="en-GB" sz="2400" dirty="0" smtClean="0">
              <a:solidFill>
                <a:srgbClr val="FF0000"/>
              </a:solidFill>
              <a:latin typeface="+mn-lt"/>
            </a:endParaRPr>
          </a:p>
          <a:p>
            <a:pPr marL="457200" indent="-342900">
              <a:buSzPct val="99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TRUE FOOD: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+mn-lt"/>
              </a:rPr>
              <a:t>Training and technology dissemination</a:t>
            </a:r>
            <a:endParaRPr lang="en-GB" sz="2400" dirty="0" smtClean="0">
              <a:solidFill>
                <a:srgbClr val="FF0000"/>
              </a:solidFill>
              <a:latin typeface="+mn-lt"/>
            </a:endParaRPr>
          </a:p>
          <a:p>
            <a:pPr marL="571500" indent="-457200">
              <a:buSzPct val="99000"/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TUBOCHA: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Training of Millers</a:t>
            </a:r>
            <a:endParaRPr lang="en-US" altLang="en-US" sz="240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  <a:p>
            <a:pPr marL="571500" indent="-457200">
              <a:buSzPct val="99000"/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Center 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for Counseling, Nutrition and Health </a:t>
            </a: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Care (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COUNSENUTH</a:t>
            </a: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):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Nutrition skills and knowledge</a:t>
            </a:r>
            <a:endParaRPr lang="en-US" altLang="en-US" sz="2400" dirty="0" smtClean="0">
              <a:solidFill>
                <a:srgbClr val="FF0000"/>
              </a:solidFill>
              <a:latin typeface="+mn-lt"/>
              <a:cs typeface="Times New Roman" pitchFamily="18" charset="0"/>
            </a:endParaRPr>
          </a:p>
          <a:p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 to Z Textile Mills Limited: </a:t>
            </a:r>
            <a:r>
              <a:rPr lang="en-GB" sz="2400" b="1" dirty="0">
                <a:solidFill>
                  <a:srgbClr val="FF0000"/>
                </a:solidFill>
                <a:latin typeface="+mn-lt"/>
              </a:rPr>
              <a:t>Establishing new channels for supply of hermetic storage bags to the farmers</a:t>
            </a:r>
            <a:endParaRPr lang="en-GB" sz="2400" dirty="0">
              <a:solidFill>
                <a:srgbClr val="FF0000"/>
              </a:solidFill>
              <a:latin typeface="+mn-lt"/>
            </a:endParaRPr>
          </a:p>
          <a:p>
            <a:pPr marL="571500" indent="-457200">
              <a:buSzPct val="99000"/>
              <a:buFont typeface="Wingdings" panose="05000000000000000000" pitchFamily="2" charset="2"/>
              <a:buChar char="q"/>
            </a:pP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Pee 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Pee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 (T) Ltd – PICS bag </a:t>
            </a:r>
            <a:r>
              <a:rPr lang="en-US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manufacturer: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Strengthen hermetic </a:t>
            </a:r>
            <a:r>
              <a:rPr lang="en-US" altLang="en-US" sz="24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storage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bags supply </a:t>
            </a:r>
            <a:r>
              <a:rPr lang="en-US" altLang="en-US" sz="24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chain</a:t>
            </a: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en-GB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marL="457200" indent="-342900">
              <a:buSzPct val="99000"/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27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268760"/>
            <a:ext cx="9144000" cy="838200"/>
          </a:xfrm>
        </p:spPr>
        <p:txBody>
          <a:bodyPr/>
          <a:lstStyle/>
          <a:p>
            <a:pPr marL="0" lvl="0"/>
            <a:r>
              <a:rPr lang="en-US" dirty="0"/>
              <a:t>Challenges and </a:t>
            </a:r>
            <a:r>
              <a:rPr lang="en-US" dirty="0" smtClean="0"/>
              <a:t>constraints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2348880"/>
            <a:ext cx="8928992" cy="432048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2204864"/>
            <a:ext cx="8784976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Gill Sans"/>
                <a:cs typeface="Times New Roman" pitchFamily="18" charset="0"/>
              </a:rPr>
              <a:t>Lack of local artisans who are technically proficient to do simple maintenance of the 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machines (2015)</a:t>
            </a:r>
          </a:p>
          <a:p>
            <a:pPr marL="457200" lvl="2">
              <a:lnSpc>
                <a:spcPct val="120000"/>
              </a:lnSpc>
            </a:pP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Training </a:t>
            </a:r>
            <a:r>
              <a:rPr lang="en-US" sz="2400" dirty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of local artisans was done to </a:t>
            </a: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sustain the </a:t>
            </a:r>
            <a:r>
              <a:rPr lang="en-US" sz="2400" dirty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use of the machines, improve scaling and </a:t>
            </a: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increase adoption </a:t>
            </a:r>
            <a:r>
              <a:rPr lang="en-US" sz="2400" dirty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(2017)</a:t>
            </a:r>
          </a:p>
          <a:p>
            <a:pPr>
              <a:lnSpc>
                <a:spcPct val="120000"/>
              </a:lnSpc>
            </a:pPr>
            <a:endParaRPr lang="en-US" sz="2400" dirty="0">
              <a:solidFill>
                <a:srgbClr val="FF0000"/>
              </a:solidFill>
              <a:latin typeface="Gill Sans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Gill Sans"/>
                <a:cs typeface="Times New Roman" pitchFamily="18" charset="0"/>
              </a:rPr>
              <a:t>The closure of TUBOCHA project after Year 1 of the partnership project slowed down progress for a very short period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The challenge was resolved by working with nutrition experts as partners or consultants </a:t>
            </a:r>
          </a:p>
        </p:txBody>
      </p:sp>
    </p:spTree>
    <p:extLst>
      <p:ext uri="{BB962C8B-B14F-4D97-AF65-F5344CB8AC3E}">
        <p14:creationId xmlns:p14="http://schemas.microsoft.com/office/powerpoint/2010/main" val="7038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196752"/>
            <a:ext cx="9144000" cy="838200"/>
          </a:xfrm>
        </p:spPr>
        <p:txBody>
          <a:bodyPr/>
          <a:lstStyle/>
          <a:p>
            <a:pPr marL="0" lvl="0" algn="ctr"/>
            <a:r>
              <a:rPr lang="en-US" dirty="0"/>
              <a:t>Lessons </a:t>
            </a:r>
            <a:r>
              <a:rPr lang="en-US" dirty="0" smtClean="0"/>
              <a:t>Learned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2204864"/>
            <a:ext cx="8928992" cy="465313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>
              <a:lnSpc>
                <a:spcPct val="120000"/>
              </a:lnSpc>
            </a:pPr>
            <a:r>
              <a:rPr lang="en-US" sz="2400" dirty="0">
                <a:solidFill>
                  <a:srgbClr val="0070C0"/>
                </a:solidFill>
                <a:latin typeface="Gill Sans"/>
                <a:cs typeface="Times New Roman" panose="02020603050405020304" pitchFamily="18" charset="0"/>
              </a:rPr>
              <a:t>Approaches </a:t>
            </a: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anose="02020603050405020304" pitchFamily="18" charset="0"/>
              </a:rPr>
              <a:t>that worked for </a:t>
            </a:r>
            <a:r>
              <a:rPr lang="en-US" sz="2400" dirty="0">
                <a:solidFill>
                  <a:srgbClr val="0070C0"/>
                </a:solidFill>
                <a:latin typeface="Gill Sans"/>
                <a:cs typeface="Times New Roman" panose="02020603050405020304" pitchFamily="18" charset="0"/>
              </a:rPr>
              <a:t>scaling of postharvest </a:t>
            </a: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anose="02020603050405020304" pitchFamily="18" charset="0"/>
              </a:rPr>
              <a:t>technologies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Introducing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improved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technologies to champions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and early adapters - who are ready to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use the technologies (e.g. store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maize using hermetic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storage bags for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at least 6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months);</a:t>
            </a:r>
            <a:endParaRPr lang="en-US" sz="2400" dirty="0">
              <a:latin typeface="Gill Sans"/>
              <a:cs typeface="Times New Roman" panose="02020603050405020304" pitchFamily="18" charset="0"/>
            </a:endParaRP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Availability </a:t>
            </a:r>
            <a:r>
              <a:rPr lang="en-GB" sz="2400" dirty="0">
                <a:latin typeface="Gill Sans"/>
              </a:rPr>
              <a:t>of after-sales services are key to machine adoption by the smallholders.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Group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storage with emphasis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on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community warehouse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storage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helps to increase financial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Gill Sans"/>
                <a:cs typeface="Times New Roman" panose="02020603050405020304" pitchFamily="18" charset="0"/>
              </a:rPr>
              <a:t>benefits and attract more </a:t>
            </a:r>
            <a:r>
              <a:rPr lang="en-US" sz="2400" dirty="0" smtClean="0">
                <a:latin typeface="Gill Sans"/>
                <a:cs typeface="Times New Roman" panose="02020603050405020304" pitchFamily="18" charset="0"/>
              </a:rPr>
              <a:t>farmers.</a:t>
            </a:r>
            <a:endParaRPr lang="en-US" sz="2400" dirty="0" smtClean="0">
              <a:latin typeface="Gill Sans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5772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412776"/>
            <a:ext cx="9144000" cy="838200"/>
          </a:xfrm>
        </p:spPr>
        <p:txBody>
          <a:bodyPr/>
          <a:lstStyle/>
          <a:p>
            <a:pPr algn="ctr"/>
            <a:r>
              <a:rPr lang="en-GB" dirty="0" smtClean="0"/>
              <a:t>Exit Actions</a:t>
            </a:r>
            <a:endParaRPr lang="en-GB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2348880"/>
            <a:ext cx="8928992" cy="432048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Working with the suppliers and distributors </a:t>
            </a:r>
            <a:r>
              <a:rPr lang="en-GB" sz="2400" dirty="0" smtClean="0"/>
              <a:t>of machines, storage bags </a:t>
            </a:r>
            <a:r>
              <a:rPr lang="en-GB" sz="2400" dirty="0" smtClean="0">
                <a:solidFill>
                  <a:srgbClr val="2602BE"/>
                </a:solidFill>
              </a:rPr>
              <a:t>(e.g. Poly Machinery &amp; A to Z) </a:t>
            </a:r>
            <a:r>
              <a:rPr lang="en-GB" sz="2400" dirty="0" smtClean="0"/>
              <a:t>so </a:t>
            </a:r>
            <a:r>
              <a:rPr lang="en-GB" sz="2400" dirty="0" smtClean="0"/>
              <a:t>as enable them continue providing the </a:t>
            </a:r>
            <a:r>
              <a:rPr lang="en-GB" sz="2400" dirty="0" smtClean="0"/>
              <a:t>postharvest handling materials and services.</a:t>
            </a:r>
            <a:endParaRPr lang="en-GB" sz="2400" dirty="0" smtClean="0"/>
          </a:p>
          <a:p>
            <a:pPr>
              <a:lnSpc>
                <a:spcPct val="120000"/>
              </a:lnSpc>
            </a:pPr>
            <a:endParaRPr lang="en-GB" sz="2400" dirty="0" smtClean="0"/>
          </a:p>
          <a:p>
            <a:pPr marL="457200" indent="-34290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Working with </a:t>
            </a:r>
            <a:r>
              <a:rPr lang="en-GB" sz="2400" dirty="0" smtClean="0"/>
              <a:t>local extension officer and other </a:t>
            </a:r>
            <a:r>
              <a:rPr lang="en-GB" sz="2400" dirty="0" smtClean="0"/>
              <a:t>projects </a:t>
            </a:r>
            <a:r>
              <a:rPr lang="en-GB" sz="2400" dirty="0" smtClean="0">
                <a:solidFill>
                  <a:srgbClr val="2602BE"/>
                </a:solidFill>
              </a:rPr>
              <a:t>( e.g. PICS3)</a:t>
            </a:r>
            <a:r>
              <a:rPr lang="en-GB" sz="2400" dirty="0" smtClean="0"/>
              <a:t> so as to sustain the use of postharvest technologies Africa RISING introduced to the project locations.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157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2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40768"/>
            <a:ext cx="9144000" cy="838200"/>
          </a:xfrm>
        </p:spPr>
        <p:txBody>
          <a:bodyPr/>
          <a:lstStyle/>
          <a:p>
            <a:pPr algn="ctr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9512" y="2276872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Post-harvest food loss is a challenge that contributes to food insecurity and reduces the income of millions of smallholder farmers. </a:t>
            </a:r>
          </a:p>
          <a:p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Despite the availability of improved harvesting, processing and storage technologies there is lack of knowledge and limited access to these improved technologies.</a:t>
            </a:r>
          </a:p>
          <a:p>
            <a:endParaRPr lang="en-GB" sz="2400" b="1" i="1" dirty="0"/>
          </a:p>
          <a:p>
            <a:pPr algn="ctr"/>
            <a:r>
              <a:rPr lang="en-GB" sz="2400" b="1" i="1" dirty="0" smtClean="0"/>
              <a:t>Objective of </a:t>
            </a:r>
            <a:r>
              <a:rPr lang="en-GB" sz="2400" b="1" i="1" dirty="0" smtClean="0">
                <a:solidFill>
                  <a:srgbClr val="C00000"/>
                </a:solidFill>
              </a:rPr>
              <a:t>postharvest management’s </a:t>
            </a:r>
            <a:r>
              <a:rPr lang="en-GB" sz="2400" b="1" i="1" dirty="0" smtClean="0"/>
              <a:t>business case for scaling</a:t>
            </a:r>
            <a:endParaRPr lang="en-GB" sz="2400" dirty="0"/>
          </a:p>
          <a:p>
            <a:endParaRPr lang="en-GB" sz="2400" i="1" dirty="0" smtClean="0"/>
          </a:p>
          <a:p>
            <a:r>
              <a:rPr lang="en-GB" sz="2400" i="1" dirty="0" smtClean="0"/>
              <a:t>Introduce </a:t>
            </a:r>
            <a:r>
              <a:rPr lang="en-GB" sz="2400" i="1" dirty="0"/>
              <a:t>and promote post-harvest management technologies for </a:t>
            </a:r>
            <a:r>
              <a:rPr lang="en-GB" sz="2400" i="1" dirty="0" smtClean="0"/>
              <a:t>maize and legumes to </a:t>
            </a:r>
            <a:r>
              <a:rPr lang="en-GB" sz="2400" i="1" dirty="0"/>
              <a:t>reduce losses and bring quality up to market standards.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930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971600" y="2852936"/>
            <a:ext cx="6572200" cy="2557264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395536" y="2492896"/>
            <a:ext cx="7848872" cy="374441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07504" y="2420888"/>
            <a:ext cx="8928992" cy="3960440"/>
          </a:xfrm>
          <a:prstGeom prst="rect">
            <a:avLst/>
          </a:prstGeom>
        </p:spPr>
        <p:txBody>
          <a:bodyPr lIns="108000"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rgbClr val="FF0000"/>
                </a:solidFill>
              </a:rPr>
              <a:t>2.1	Situation and context analysis for targeting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	technology and proper scaling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070C0"/>
                </a:solidFill>
              </a:rPr>
              <a:t>Relevant location-specific technologies </a:t>
            </a:r>
            <a:r>
              <a:rPr lang="en-GB" sz="2400" dirty="0">
                <a:solidFill>
                  <a:srgbClr val="0070C0"/>
                </a:solidFill>
              </a:rPr>
              <a:t>for </a:t>
            </a:r>
            <a:r>
              <a:rPr lang="en-GB" sz="2400" dirty="0" smtClean="0">
                <a:solidFill>
                  <a:srgbClr val="0070C0"/>
                </a:solidFill>
              </a:rPr>
              <a:t>scaling:</a:t>
            </a:r>
            <a:r>
              <a:rPr lang="en-GB" sz="2400" dirty="0" smtClean="0"/>
              <a:t> identifying the most critical postharvest loss issues </a:t>
            </a:r>
            <a:r>
              <a:rPr lang="en-GB" sz="2400" dirty="0"/>
              <a:t>in </a:t>
            </a:r>
            <a:r>
              <a:rPr lang="en-GB" sz="2400" dirty="0" smtClean="0"/>
              <a:t>each location.</a:t>
            </a:r>
            <a:endParaRPr lang="en-GB" sz="2400" dirty="0"/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Understanding </a:t>
            </a:r>
            <a:r>
              <a:rPr lang="en-GB" sz="2400" dirty="0" smtClean="0">
                <a:solidFill>
                  <a:srgbClr val="0070C0"/>
                </a:solidFill>
              </a:rPr>
              <a:t>location-specific </a:t>
            </a: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nutrition practices:</a:t>
            </a:r>
            <a:r>
              <a:rPr lang="en-GB" sz="2400" dirty="0" smtClean="0">
                <a:latin typeface="Gill Sans"/>
              </a:rPr>
              <a:t> to pinpoint inadequacies and for targeting </a:t>
            </a:r>
            <a:r>
              <a:rPr lang="en-GB" sz="2400" dirty="0">
                <a:latin typeface="Gill Sans"/>
              </a:rPr>
              <a:t>our nutrition </a:t>
            </a:r>
            <a:r>
              <a:rPr lang="en-GB" sz="2400" dirty="0" smtClean="0">
                <a:latin typeface="Gill Sans"/>
              </a:rPr>
              <a:t>training. </a:t>
            </a:r>
            <a:endParaRPr lang="en-GB" sz="2400" dirty="0">
              <a:latin typeface="Gill Sans"/>
            </a:endParaRPr>
          </a:p>
          <a:p>
            <a:pPr marL="457200" indent="-342900">
              <a:buFont typeface="Wingdings" panose="05000000000000000000" pitchFamily="2" charset="2"/>
              <a:buChar char="q"/>
            </a:pPr>
            <a:endParaRPr lang="en-GB" sz="2400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0" y="1294656"/>
            <a:ext cx="91440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Key</a:t>
            </a:r>
            <a:r>
              <a:rPr lang="en-US" dirty="0"/>
              <a:t> A</a:t>
            </a:r>
            <a:r>
              <a:rPr lang="en-US" dirty="0" smtClean="0"/>
              <a:t>ctivities</a:t>
            </a:r>
          </a:p>
          <a:p>
            <a:pPr algn="ctr"/>
            <a:endParaRPr lang="en-US" sz="3200" dirty="0" smtClean="0">
              <a:solidFill>
                <a:srgbClr val="0070C0"/>
              </a:solidFill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26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720840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Gill Sans"/>
                <a:cs typeface="Times New Roman" pitchFamily="18" charset="0"/>
              </a:rPr>
              <a:t>Mapping of food fortification practices and their 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effectiveness to </a:t>
            </a:r>
            <a:r>
              <a:rPr lang="en-US" sz="2400" dirty="0">
                <a:latin typeface="Gill Sans"/>
                <a:cs typeface="Times New Roman" pitchFamily="18" charset="0"/>
              </a:rPr>
              <a:t>develop new approaches for enhancing nutrition 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&amp; to better target the </a:t>
            </a:r>
            <a:r>
              <a:rPr lang="en-US" sz="2400" dirty="0" smtClean="0">
                <a:solidFill>
                  <a:srgbClr val="0070C0"/>
                </a:solidFill>
                <a:latin typeface="Gill Sans"/>
                <a:cs typeface="Times New Roman" pitchFamily="18" charset="0"/>
              </a:rPr>
              <a:t>training of </a:t>
            </a: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potential fortification practitioners</a:t>
            </a:r>
            <a:r>
              <a:rPr lang="en-GB" sz="2400" dirty="0" smtClean="0">
                <a:latin typeface="Gill Sans"/>
              </a:rPr>
              <a:t>. </a:t>
            </a:r>
            <a:endParaRPr lang="en-GB" sz="2400" dirty="0">
              <a:latin typeface="Gill Sa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400" dirty="0">
              <a:latin typeface="Gill Sa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 Understanding the </a:t>
            </a: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adequacy of marketing </a:t>
            </a:r>
            <a:r>
              <a:rPr lang="en-GB" sz="2400" dirty="0">
                <a:latin typeface="Gill Sans"/>
              </a:rPr>
              <a:t>practices </a:t>
            </a:r>
            <a:r>
              <a:rPr lang="en-GB" sz="2400" dirty="0" smtClean="0">
                <a:latin typeface="Gill Sans"/>
              </a:rPr>
              <a:t>(handling, storage) for  fortified maize flour to provide proper advice to marketers.</a:t>
            </a:r>
          </a:p>
          <a:p>
            <a:pPr marL="457200" indent="-342900"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457200" indent="-342900">
              <a:buFont typeface="Wingdings" panose="05000000000000000000" pitchFamily="2" charset="2"/>
              <a:buChar char="q"/>
            </a:pPr>
            <a:r>
              <a:rPr lang="en-GB" sz="2400" dirty="0"/>
              <a:t>Monitoring technology </a:t>
            </a:r>
            <a:r>
              <a:rPr lang="en-GB" sz="2400" dirty="0" smtClean="0"/>
              <a:t>spread, </a:t>
            </a:r>
            <a:r>
              <a:rPr lang="en-GB" sz="2400" dirty="0"/>
              <a:t>adaptation </a:t>
            </a:r>
            <a:r>
              <a:rPr lang="en-GB" sz="2400" dirty="0" smtClean="0"/>
              <a:t>and the constraints (</a:t>
            </a:r>
            <a:r>
              <a:rPr lang="en-GB" sz="2400" dirty="0" smtClean="0">
                <a:solidFill>
                  <a:srgbClr val="0070C0"/>
                </a:solidFill>
              </a:rPr>
              <a:t>access to machine spare parts, suppliers </a:t>
            </a:r>
            <a:r>
              <a:rPr lang="en-GB" sz="2400" dirty="0" smtClean="0"/>
              <a:t>of new storage bags, etc.).</a:t>
            </a:r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47375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35496" y="1340768"/>
            <a:ext cx="6192688" cy="2592288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2.2	Training </a:t>
            </a:r>
          </a:p>
          <a:p>
            <a:endParaRPr lang="en-GB" sz="2400" b="1" dirty="0" smtClean="0">
              <a:solidFill>
                <a:srgbClr val="FF0000"/>
              </a:solidFill>
              <a:latin typeface="Gill Sans"/>
            </a:endParaRPr>
          </a:p>
          <a:p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2.2.1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	Training of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Lead-Farmers</a:t>
            </a:r>
            <a:endParaRPr lang="en-GB" sz="2400" dirty="0" smtClean="0">
              <a:solidFill>
                <a:srgbClr val="FF0000"/>
              </a:solidFill>
              <a:latin typeface="Gill Sans"/>
            </a:endParaRPr>
          </a:p>
          <a:p>
            <a:r>
              <a:rPr lang="en-GB" sz="2400" dirty="0" smtClean="0">
                <a:latin typeface="Gill Sans"/>
              </a:rPr>
              <a:t>Focused </a:t>
            </a:r>
            <a:r>
              <a:rPr lang="en-GB" sz="2400" dirty="0" smtClean="0">
                <a:latin typeface="Gill Sans"/>
              </a:rPr>
              <a:t>on crop handling and storage to </a:t>
            </a:r>
            <a:r>
              <a:rPr lang="en-GB" sz="2400" dirty="0">
                <a:latin typeface="Gill Sans"/>
              </a:rPr>
              <a:t>retain </a:t>
            </a:r>
            <a:r>
              <a:rPr lang="en-GB" sz="2400" dirty="0" smtClean="0">
                <a:latin typeface="Gill Sans"/>
              </a:rPr>
              <a:t>food quality </a:t>
            </a:r>
            <a:r>
              <a:rPr lang="en-GB" sz="2400" dirty="0">
                <a:latin typeface="Gill Sans"/>
              </a:rPr>
              <a:t>and </a:t>
            </a:r>
            <a:r>
              <a:rPr lang="en-GB" sz="2400" dirty="0" smtClean="0">
                <a:latin typeface="Gill Sans"/>
              </a:rPr>
              <a:t>quantity </a:t>
            </a:r>
            <a:r>
              <a:rPr lang="en-GB" sz="2400" dirty="0">
                <a:latin typeface="Gill Sans"/>
              </a:rPr>
              <a:t>up to the time of </a:t>
            </a:r>
            <a:r>
              <a:rPr lang="en-GB" sz="2400" dirty="0" smtClean="0">
                <a:latin typeface="Gill Sans"/>
              </a:rPr>
              <a:t>marketing and </a:t>
            </a:r>
            <a:r>
              <a:rPr lang="en-GB" sz="2400" dirty="0" smtClean="0">
                <a:latin typeface="Gill Sans"/>
              </a:rPr>
              <a:t>consumption.</a:t>
            </a:r>
          </a:p>
          <a:p>
            <a:endParaRPr lang="en-GB" sz="2400" dirty="0">
              <a:latin typeface="Gill Sans"/>
            </a:endParaRPr>
          </a:p>
          <a:p>
            <a:r>
              <a:rPr lang="en-GB" sz="2400" b="1" dirty="0" smtClean="0">
                <a:solidFill>
                  <a:srgbClr val="2602BE"/>
                </a:solidFill>
                <a:latin typeface="Gill Sans"/>
              </a:rPr>
              <a:t>Technologies:</a:t>
            </a:r>
            <a:endParaRPr lang="en-GB" sz="2400" b="1" dirty="0" smtClean="0">
              <a:solidFill>
                <a:srgbClr val="2602BE"/>
              </a:solidFill>
              <a:latin typeface="Gill Sans"/>
            </a:endParaRPr>
          </a:p>
          <a:p>
            <a:endParaRPr lang="en-GB" sz="2400" dirty="0" smtClean="0">
              <a:latin typeface="Gill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5598" y="4918283"/>
            <a:ext cx="6192688" cy="193899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463550" lvl="1" indent="-409575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Gill Sans"/>
              </a:rPr>
              <a:t>Mechanized </a:t>
            </a:r>
            <a:r>
              <a:rPr lang="en-GB" sz="2400" dirty="0" smtClean="0">
                <a:latin typeface="Gill Sans"/>
              </a:rPr>
              <a:t>shelling: </a:t>
            </a:r>
            <a:r>
              <a:rPr lang="en-GB" sz="2400" dirty="0" smtClean="0">
                <a:solidFill>
                  <a:srgbClr val="C00000"/>
                </a:solidFill>
                <a:latin typeface="Gill Sans"/>
              </a:rPr>
              <a:t>reduce </a:t>
            </a:r>
            <a:r>
              <a:rPr lang="en-GB" sz="2400" dirty="0" smtClean="0">
                <a:solidFill>
                  <a:srgbClr val="C00000"/>
                </a:solidFill>
                <a:latin typeface="Gill Sans"/>
              </a:rPr>
              <a:t>labour input</a:t>
            </a:r>
          </a:p>
          <a:p>
            <a:pPr marL="463550" lvl="1" indent="-409575">
              <a:buFont typeface="Wingdings" panose="05000000000000000000" pitchFamily="2" charset="2"/>
              <a:buChar char="§"/>
            </a:pPr>
            <a:r>
              <a:rPr lang="en-GB" sz="2400" dirty="0">
                <a:latin typeface="Gill Sans"/>
              </a:rPr>
              <a:t>I</a:t>
            </a:r>
            <a:r>
              <a:rPr lang="en-GB" sz="2400" dirty="0" smtClean="0">
                <a:latin typeface="Gill Sans"/>
              </a:rPr>
              <a:t>mproved drying </a:t>
            </a:r>
            <a:r>
              <a:rPr lang="en-GB" sz="2400" dirty="0" smtClean="0">
                <a:latin typeface="Gill Sans"/>
              </a:rPr>
              <a:t>materials:</a:t>
            </a: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 </a:t>
            </a:r>
            <a:r>
              <a:rPr lang="en-GB" sz="2400" dirty="0" smtClean="0">
                <a:solidFill>
                  <a:srgbClr val="C00000"/>
                </a:solidFill>
                <a:latin typeface="Gill Sans"/>
              </a:rPr>
              <a:t>effective </a:t>
            </a:r>
            <a:r>
              <a:rPr lang="en-GB" sz="2400" dirty="0" smtClean="0">
                <a:solidFill>
                  <a:srgbClr val="C00000"/>
                </a:solidFill>
                <a:latin typeface="Gill Sans"/>
              </a:rPr>
              <a:t>storage;</a:t>
            </a:r>
          </a:p>
          <a:p>
            <a:pPr marL="463550" lvl="1" indent="-409575">
              <a:buFont typeface="Wingdings" panose="05000000000000000000" pitchFamily="2" charset="2"/>
              <a:buChar char="§"/>
            </a:pPr>
            <a:r>
              <a:rPr lang="en-GB" sz="2400" dirty="0">
                <a:latin typeface="Gill Sans"/>
              </a:rPr>
              <a:t>H</a:t>
            </a:r>
            <a:r>
              <a:rPr lang="en-GB" sz="2400" dirty="0" smtClean="0">
                <a:latin typeface="Gill Sans"/>
              </a:rPr>
              <a:t>ermetic storage </a:t>
            </a:r>
            <a:r>
              <a:rPr lang="en-GB" sz="2400" dirty="0" smtClean="0">
                <a:latin typeface="Gill Sans"/>
              </a:rPr>
              <a:t>technique: </a:t>
            </a:r>
            <a:r>
              <a:rPr lang="en-GB" sz="2400" dirty="0" smtClean="0">
                <a:solidFill>
                  <a:srgbClr val="C00000"/>
                </a:solidFill>
                <a:latin typeface="Gill Sans"/>
              </a:rPr>
              <a:t>eliminate storage insects</a:t>
            </a:r>
            <a:r>
              <a:rPr lang="en-GB" sz="2400" dirty="0" smtClean="0">
                <a:solidFill>
                  <a:srgbClr val="0070C0"/>
                </a:solidFill>
                <a:latin typeface="Gill Sans"/>
              </a:rPr>
              <a:t> </a:t>
            </a:r>
            <a:endParaRPr lang="en-US" sz="2400" dirty="0">
              <a:solidFill>
                <a:srgbClr val="0070C0"/>
              </a:solidFill>
              <a:latin typeface="Gill Sans"/>
            </a:endParaRPr>
          </a:p>
        </p:txBody>
      </p:sp>
      <p:pic>
        <p:nvPicPr>
          <p:cNvPr id="6" name="Picture 4" descr="C:\Users\Haman\Desktop\IMG_20160617_1504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3" b="10093"/>
          <a:stretch/>
        </p:blipFill>
        <p:spPr bwMode="auto">
          <a:xfrm>
            <a:off x="6228184" y="1340768"/>
            <a:ext cx="2664296" cy="279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Ibrahim\Desktop\JPG\Untitled.jpg"/>
          <p:cNvPicPr>
            <a:picLocks noChangeAspect="1" noChangeArrowheads="1"/>
          </p:cNvPicPr>
          <p:nvPr/>
        </p:nvPicPr>
        <p:blipFill>
          <a:blip r:embed="rId3" cstate="print"/>
          <a:srcRect t="4297" r="9537"/>
          <a:stretch>
            <a:fillRect/>
          </a:stretch>
        </p:blipFill>
        <p:spPr bwMode="auto">
          <a:xfrm>
            <a:off x="6228184" y="4262322"/>
            <a:ext cx="2664000" cy="204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50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0785" y="1326247"/>
            <a:ext cx="46472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2602BE"/>
                </a:solidFill>
                <a:latin typeface="Gill Sans"/>
                <a:cs typeface="Times New Roman" pitchFamily="18" charset="0"/>
              </a:rPr>
              <a:t>Scaling Approach:</a:t>
            </a:r>
          </a:p>
          <a:p>
            <a:r>
              <a:rPr lang="en-US" sz="2800" b="1" dirty="0" smtClean="0">
                <a:latin typeface="Gill Sans"/>
                <a:cs typeface="Times New Roman" pitchFamily="18" charset="0"/>
              </a:rPr>
              <a:t> </a:t>
            </a:r>
          </a:p>
          <a:p>
            <a:r>
              <a:rPr lang="en-US" sz="2800" b="1" dirty="0" smtClean="0">
                <a:latin typeface="Gill Sans"/>
                <a:cs typeface="Times New Roman" pitchFamily="18" charset="0"/>
              </a:rPr>
              <a:t>In </a:t>
            </a:r>
            <a:r>
              <a:rPr lang="en-US" sz="2800" b="1" dirty="0">
                <a:latin typeface="Gill Sans"/>
                <a:cs typeface="Times New Roman" pitchFamily="18" charset="0"/>
              </a:rPr>
              <a:t>each village, the trained </a:t>
            </a:r>
            <a:r>
              <a:rPr lang="en-US" sz="2800" b="1" dirty="0" smtClean="0">
                <a:latin typeface="Gill Sans"/>
                <a:cs typeface="Times New Roman" pitchFamily="18" charset="0"/>
              </a:rPr>
              <a:t>lead-farmers </a:t>
            </a:r>
            <a:r>
              <a:rPr lang="en-US" sz="2800" b="1" dirty="0">
                <a:latin typeface="Gill Sans"/>
                <a:cs typeface="Times New Roman" pitchFamily="18" charset="0"/>
              </a:rPr>
              <a:t>were </a:t>
            </a:r>
            <a:r>
              <a:rPr lang="en-US" sz="2800" b="1" dirty="0" smtClean="0">
                <a:latin typeface="Gill Sans"/>
                <a:cs typeface="Times New Roman" pitchFamily="18" charset="0"/>
              </a:rPr>
              <a:t>provided: </a:t>
            </a:r>
            <a:endParaRPr lang="en-US" sz="2800" b="1" dirty="0" smtClean="0">
              <a:latin typeface="Gill Sans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96552" y="3228658"/>
            <a:ext cx="4896544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en-US" sz="2400" dirty="0">
              <a:latin typeface="Gill Sans"/>
              <a:cs typeface="Times New Roman" pitchFamily="18" charset="0"/>
            </a:endParaRPr>
          </a:p>
          <a:p>
            <a:pPr marL="800100" lvl="1" indent="-342900">
              <a:lnSpc>
                <a:spcPct val="120000"/>
              </a:lnSpc>
              <a:buFontTx/>
              <a:buChar char="—"/>
            </a:pPr>
            <a:r>
              <a:rPr lang="en-US" sz="2400" dirty="0">
                <a:latin typeface="Gill Sans"/>
                <a:cs typeface="Times New Roman" pitchFamily="18" charset="0"/>
              </a:rPr>
              <a:t>Motorized shelling machine (1.5MT/hour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); </a:t>
            </a:r>
            <a:endParaRPr lang="en-US" sz="2400" dirty="0">
              <a:latin typeface="Gill Sans"/>
              <a:cs typeface="Times New Roman" pitchFamily="18" charset="0"/>
            </a:endParaRPr>
          </a:p>
          <a:p>
            <a:pPr marL="800100" lvl="1" indent="-342900">
              <a:lnSpc>
                <a:spcPct val="120000"/>
              </a:lnSpc>
              <a:buFontTx/>
              <a:buChar char="—"/>
            </a:pPr>
            <a:r>
              <a:rPr lang="en-US" sz="2400" dirty="0">
                <a:latin typeface="Gill Sans"/>
                <a:cs typeface="Times New Roman" pitchFamily="18" charset="0"/>
              </a:rPr>
              <a:t>Electric shelling machine (0.5MT/hour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); </a:t>
            </a:r>
            <a:endParaRPr lang="en-US" sz="2400" dirty="0">
              <a:latin typeface="Gill Sans"/>
              <a:cs typeface="Times New Roman" pitchFamily="18" charset="0"/>
            </a:endParaRPr>
          </a:p>
          <a:p>
            <a:pPr marL="800100" lvl="1" indent="-342900">
              <a:lnSpc>
                <a:spcPct val="120000"/>
              </a:lnSpc>
              <a:buFontTx/>
              <a:buChar char="—"/>
            </a:pPr>
            <a:r>
              <a:rPr lang="en-US" sz="2400" dirty="0">
                <a:latin typeface="Gill Sans"/>
                <a:cs typeface="Times New Roman" pitchFamily="18" charset="0"/>
              </a:rPr>
              <a:t>One collapsible drier 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case; </a:t>
            </a:r>
            <a:endParaRPr lang="en-US" sz="2400" dirty="0">
              <a:latin typeface="Gill Sans"/>
              <a:cs typeface="Times New Roman" pitchFamily="18" charset="0"/>
            </a:endParaRPr>
          </a:p>
          <a:p>
            <a:pPr marL="800100" lvl="1" indent="-342900">
              <a:lnSpc>
                <a:spcPct val="120000"/>
              </a:lnSpc>
              <a:buFontTx/>
              <a:buChar char="—"/>
            </a:pPr>
            <a:r>
              <a:rPr lang="en-US" sz="2400" dirty="0" smtClean="0">
                <a:latin typeface="Gill Sans"/>
                <a:cs typeface="Times New Roman" pitchFamily="18" charset="0"/>
              </a:rPr>
              <a:t>Hermetic </a:t>
            </a:r>
            <a:r>
              <a:rPr lang="en-US" sz="2400" dirty="0">
                <a:latin typeface="Gill Sans"/>
                <a:cs typeface="Times New Roman" pitchFamily="18" charset="0"/>
              </a:rPr>
              <a:t>storage </a:t>
            </a:r>
            <a:r>
              <a:rPr lang="en-US" sz="2400" dirty="0" smtClean="0">
                <a:latin typeface="Gill Sans"/>
                <a:cs typeface="Times New Roman" pitchFamily="18" charset="0"/>
              </a:rPr>
              <a:t>bags</a:t>
            </a:r>
            <a:endParaRPr lang="en-US" sz="2400" dirty="0">
              <a:latin typeface="Gill Sans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19464" y="2556950"/>
            <a:ext cx="2089681" cy="2189606"/>
          </a:xfrm>
          <a:prstGeom prst="ellipse">
            <a:avLst/>
          </a:prstGeom>
          <a:solidFill>
            <a:srgbClr val="2602BE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Lead-farmers trained by Africa RISING/NAFAKA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236296" y="1143587"/>
            <a:ext cx="1907704" cy="1512168"/>
          </a:xfrm>
          <a:prstGeom prst="ellips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/>
              <a:t>Other farmers/households trained by Lead-farmers</a:t>
            </a:r>
            <a:endParaRPr lang="en-GB" sz="1600" b="1" dirty="0"/>
          </a:p>
        </p:txBody>
      </p:sp>
      <p:sp>
        <p:nvSpPr>
          <p:cNvPr id="13" name="Oval 12"/>
          <p:cNvSpPr/>
          <p:nvPr/>
        </p:nvSpPr>
        <p:spPr>
          <a:xfrm>
            <a:off x="7236296" y="2861028"/>
            <a:ext cx="1907704" cy="1530897"/>
          </a:xfrm>
          <a:prstGeom prst="ellips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/>
              <a:t>Other farmers/households </a:t>
            </a:r>
            <a:r>
              <a:rPr lang="en-GB" sz="1600" b="1" dirty="0" smtClean="0"/>
              <a:t>getting services from Lead-farmers</a:t>
            </a:r>
            <a:endParaRPr lang="en-GB" sz="1600" b="1" dirty="0"/>
          </a:p>
        </p:txBody>
      </p:sp>
      <p:sp>
        <p:nvSpPr>
          <p:cNvPr id="14" name="Oval 13"/>
          <p:cNvSpPr/>
          <p:nvPr/>
        </p:nvSpPr>
        <p:spPr>
          <a:xfrm>
            <a:off x="7236296" y="4549063"/>
            <a:ext cx="1907704" cy="1371054"/>
          </a:xfrm>
          <a:prstGeom prst="ellips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/>
              <a:t>Other farmer groups trained by Lead-farmers</a:t>
            </a:r>
            <a:endParaRPr lang="en-GB" sz="16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209588" y="2167342"/>
            <a:ext cx="1115575" cy="976826"/>
          </a:xfrm>
          <a:prstGeom prst="straightConnector1">
            <a:avLst/>
          </a:prstGeom>
          <a:ln w="508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209588" y="4287936"/>
            <a:ext cx="1026708" cy="94665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28798" y="3651753"/>
            <a:ext cx="807498" cy="0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76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599" y="1412776"/>
            <a:ext cx="4992457" cy="384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2.2.2	Training </a:t>
            </a:r>
            <a:r>
              <a:rPr lang="en-GB" sz="2400" b="1" dirty="0">
                <a:solidFill>
                  <a:srgbClr val="FF0000"/>
                </a:solidFill>
                <a:latin typeface="Gill Sans"/>
              </a:rPr>
              <a:t>of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Maize 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M</a:t>
            </a:r>
            <a:r>
              <a:rPr lang="en-GB" sz="2400" b="1" dirty="0" smtClean="0">
                <a:solidFill>
                  <a:srgbClr val="FF0000"/>
                </a:solidFill>
                <a:latin typeface="Gill Sans"/>
              </a:rPr>
              <a:t>illers</a:t>
            </a:r>
          </a:p>
          <a:p>
            <a:pPr lvl="0">
              <a:lnSpc>
                <a:spcPct val="120000"/>
              </a:lnSpc>
            </a:pPr>
            <a:endParaRPr lang="en-GB" sz="1100" dirty="0" smtClean="0">
              <a:solidFill>
                <a:srgbClr val="FF0000"/>
              </a:solidFill>
              <a:latin typeface="Gill Sans"/>
            </a:endParaRP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2602BE"/>
                </a:solidFill>
                <a:latin typeface="Gill Sans"/>
              </a:rPr>
              <a:t>Objectives: </a:t>
            </a:r>
          </a:p>
          <a:p>
            <a:pPr>
              <a:lnSpc>
                <a:spcPct val="120000"/>
              </a:lnSpc>
            </a:pPr>
            <a:endParaRPr lang="en-GB" sz="1200" b="1" dirty="0" smtClean="0">
              <a:solidFill>
                <a:srgbClr val="2602BE"/>
              </a:solidFill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</a:t>
            </a:r>
            <a:r>
              <a:rPr lang="en-GB" sz="2400" dirty="0" smtClean="0">
                <a:latin typeface="Gill Sans"/>
              </a:rPr>
              <a:t>o </a:t>
            </a:r>
            <a:r>
              <a:rPr lang="en-GB" sz="2400" dirty="0" smtClean="0">
                <a:latin typeface="Gill Sans"/>
              </a:rPr>
              <a:t>enable compliance </a:t>
            </a:r>
            <a:r>
              <a:rPr lang="en-GB" sz="2400" dirty="0">
                <a:latin typeface="Gill Sans"/>
              </a:rPr>
              <a:t>with </a:t>
            </a:r>
            <a:r>
              <a:rPr lang="en-GB" sz="2400" dirty="0" smtClean="0">
                <a:latin typeface="Gill Sans"/>
              </a:rPr>
              <a:t>good manufacturing practice for food fortification. </a:t>
            </a: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12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 Efficient </a:t>
            </a:r>
            <a:r>
              <a:rPr lang="en-GB" sz="2400" dirty="0" smtClean="0">
                <a:latin typeface="Gill Sans"/>
              </a:rPr>
              <a:t>use of </a:t>
            </a:r>
            <a:r>
              <a:rPr lang="en-GB" sz="2400" dirty="0" smtClean="0">
                <a:latin typeface="Gill Sans"/>
              </a:rPr>
              <a:t>Dosifier </a:t>
            </a:r>
            <a:r>
              <a:rPr lang="en-GB" sz="2400" dirty="0" smtClean="0">
                <a:latin typeface="Gill Sans"/>
              </a:rPr>
              <a:t>and Microfeeder</a:t>
            </a:r>
            <a:r>
              <a:rPr lang="en-GB" sz="2400" dirty="0" smtClean="0">
                <a:latin typeface="Gill Sans"/>
              </a:rPr>
              <a:t>.</a:t>
            </a:r>
            <a:endParaRPr lang="en-GB" sz="2400" dirty="0" smtClean="0">
              <a:latin typeface="Gill Sans"/>
            </a:endParaRPr>
          </a:p>
        </p:txBody>
      </p:sp>
      <p:pic>
        <p:nvPicPr>
          <p:cNvPr id="4" name="Picture 3" descr="C:\Users\Haman\Desktop\Training photos at Kibaigwa\IMG_587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5398" y="1484784"/>
            <a:ext cx="3818518" cy="313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5496" y="5445224"/>
            <a:ext cx="8496944" cy="9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 Link the </a:t>
            </a:r>
            <a:r>
              <a:rPr lang="en-GB" sz="2400" dirty="0" smtClean="0">
                <a:latin typeface="Gill Sans"/>
              </a:rPr>
              <a:t>processors to </a:t>
            </a:r>
            <a:r>
              <a:rPr lang="en-GB" sz="2400" dirty="0">
                <a:latin typeface="Gill Sans"/>
              </a:rPr>
              <a:t>the suppliers of </a:t>
            </a:r>
            <a:r>
              <a:rPr lang="en-GB" sz="2400" dirty="0" smtClean="0">
                <a:latin typeface="Gill Sans"/>
              </a:rPr>
              <a:t>equipments and fortificants</a:t>
            </a:r>
            <a:r>
              <a:rPr lang="en-GB" sz="2400" dirty="0" smtClean="0">
                <a:latin typeface="Gill Sans"/>
              </a:rPr>
              <a:t> </a:t>
            </a:r>
            <a:r>
              <a:rPr lang="en-GB" sz="2400" dirty="0">
                <a:latin typeface="Gill Sans"/>
              </a:rPr>
              <a:t>(SANKU FORTIFICATION</a:t>
            </a:r>
            <a:r>
              <a:rPr lang="en-GB" sz="2400" dirty="0" smtClean="0">
                <a:latin typeface="Gill Sans"/>
              </a:rPr>
              <a:t>).</a:t>
            </a:r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695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628800"/>
            <a:ext cx="511256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Increase </a:t>
            </a:r>
            <a:r>
              <a:rPr lang="en-GB" sz="2400" dirty="0">
                <a:latin typeface="Gill Sans"/>
              </a:rPr>
              <a:t>the nutrient density of maize flour available to the </a:t>
            </a:r>
            <a:r>
              <a:rPr lang="en-GB" sz="2400" dirty="0" smtClean="0">
                <a:latin typeface="Gill Sans"/>
              </a:rPr>
              <a:t>public.</a:t>
            </a:r>
          </a:p>
          <a:p>
            <a:pPr>
              <a:lnSpc>
                <a:spcPct val="120000"/>
              </a:lnSpc>
            </a:pPr>
            <a:r>
              <a:rPr lang="en-GB" sz="2400" dirty="0" smtClean="0">
                <a:latin typeface="Gill Sans"/>
              </a:rPr>
              <a:t> </a:t>
            </a:r>
            <a:endParaRPr lang="en-GB" sz="2400" dirty="0" smtClean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Gill Sans"/>
              </a:rPr>
              <a:t>Increase food safety.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GB" sz="2400" dirty="0">
              <a:latin typeface="Gill Sans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C</a:t>
            </a:r>
            <a:r>
              <a:rPr lang="en-GB" sz="2400" dirty="0" smtClean="0">
                <a:latin typeface="Gill Sans"/>
              </a:rPr>
              <a:t>reate </a:t>
            </a:r>
            <a:r>
              <a:rPr lang="en-GB" sz="2400" dirty="0">
                <a:latin typeface="Gill Sans"/>
              </a:rPr>
              <a:t>market demand </a:t>
            </a:r>
            <a:r>
              <a:rPr lang="en-GB" sz="2400" dirty="0" smtClean="0">
                <a:latin typeface="Gill Sans"/>
              </a:rPr>
              <a:t>for </a:t>
            </a:r>
            <a:r>
              <a:rPr lang="en-GB" sz="2400" dirty="0">
                <a:latin typeface="Gill Sans"/>
              </a:rPr>
              <a:t>the fortified </a:t>
            </a:r>
            <a:r>
              <a:rPr lang="en-GB" sz="2400" dirty="0" smtClean="0">
                <a:latin typeface="Gill Sans"/>
              </a:rPr>
              <a:t>food products</a:t>
            </a:r>
            <a:r>
              <a:rPr lang="en-GB" sz="2400" dirty="0">
                <a:latin typeface="Gill Sans"/>
              </a:rPr>
              <a:t>.</a:t>
            </a:r>
          </a:p>
        </p:txBody>
      </p:sp>
      <p:pic>
        <p:nvPicPr>
          <p:cNvPr id="4" name="Picture 3" descr="C:\Users\Haman\Desktop\Training photos at Kibaigwa\IMG_586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1772815"/>
            <a:ext cx="3856584" cy="2906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56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4327</TotalTime>
  <Words>1009</Words>
  <Application>Microsoft Office PowerPoint</Application>
  <PresentationFormat>On-screen Show (4:3)</PresentationFormat>
  <Paragraphs>195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Audifas</dc:creator>
  <cp:lastModifiedBy>Audifas</cp:lastModifiedBy>
  <cp:revision>153</cp:revision>
  <dcterms:created xsi:type="dcterms:W3CDTF">2017-06-12T17:46:54Z</dcterms:created>
  <dcterms:modified xsi:type="dcterms:W3CDTF">2017-07-03T07:47:17Z</dcterms:modified>
</cp:coreProperties>
</file>